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8" r:id="rId2"/>
    <p:sldId id="256" r:id="rId3"/>
    <p:sldId id="260" r:id="rId4"/>
    <p:sldId id="284" r:id="rId5"/>
    <p:sldId id="261" r:id="rId6"/>
    <p:sldId id="285" r:id="rId7"/>
    <p:sldId id="286" r:id="rId8"/>
    <p:sldId id="289" r:id="rId9"/>
    <p:sldId id="290" r:id="rId10"/>
    <p:sldId id="264" r:id="rId11"/>
    <p:sldId id="287" r:id="rId12"/>
    <p:sldId id="291" r:id="rId13"/>
    <p:sldId id="292" r:id="rId14"/>
    <p:sldId id="288" r:id="rId15"/>
    <p:sldId id="272" r:id="rId16"/>
    <p:sldId id="269" r:id="rId17"/>
    <p:sldId id="273" r:id="rId18"/>
    <p:sldId id="274" r:id="rId19"/>
    <p:sldId id="275" r:id="rId20"/>
    <p:sldId id="293" r:id="rId21"/>
    <p:sldId id="277" r:id="rId22"/>
    <p:sldId id="276" r:id="rId23"/>
    <p:sldId id="265" r:id="rId24"/>
    <p:sldId id="266" r:id="rId25"/>
    <p:sldId id="267" r:id="rId26"/>
    <p:sldId id="268" r:id="rId27"/>
    <p:sldId id="278" r:id="rId28"/>
    <p:sldId id="279" r:id="rId29"/>
    <p:sldId id="280" r:id="rId30"/>
    <p:sldId id="281" r:id="rId31"/>
    <p:sldId id="294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33CC"/>
    <a:srgbClr val="04AC04"/>
    <a:srgbClr val="10A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28" y="9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84B192-C53E-44C6-8114-8E75C7A9C13A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53C51-BE7E-451E-A4FA-9B8E4709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4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17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07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12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288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78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735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442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09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956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09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183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233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235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358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855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439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515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471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823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8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33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0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03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48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7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01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53C51-BE7E-451E-A4FA-9B8E47092F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6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Understanding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Tenses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810000" y="3657600"/>
            <a:ext cx="1543050" cy="146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895600" y="1905000"/>
            <a:ext cx="361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He </a:t>
            </a:r>
            <a:r>
              <a:rPr lang="en-US" dirty="0" smtClean="0">
                <a:solidFill>
                  <a:srgbClr val="0070C0"/>
                </a:solidFill>
              </a:rPr>
              <a:t>sleeps everyday. But right now … 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17" name="Picture 16" descr="animated-sleep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450" y="4610100"/>
            <a:ext cx="1943100" cy="952500"/>
          </a:xfrm>
          <a:prstGeom prst="rect">
            <a:avLst/>
          </a:prstGeom>
        </p:spPr>
      </p:pic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57600" y="1471443"/>
            <a:ext cx="20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4AC04"/>
                </a:solidFill>
              </a:rPr>
              <a:t>Present </a:t>
            </a:r>
            <a:r>
              <a:rPr lang="en-US" sz="2400" b="1" dirty="0" smtClean="0">
                <a:solidFill>
                  <a:srgbClr val="04AC04"/>
                </a:solidFill>
              </a:rPr>
              <a:t>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762000" y="3105745"/>
            <a:ext cx="5092567" cy="487378"/>
            <a:chOff x="762000" y="3105745"/>
            <a:chExt cx="5092567" cy="487378"/>
          </a:xfrm>
        </p:grpSpPr>
        <p:sp>
          <p:nvSpPr>
            <p:cNvPr id="20" name="TextBox 19"/>
            <p:cNvSpPr txBox="1"/>
            <p:nvPr/>
          </p:nvSpPr>
          <p:spPr>
            <a:xfrm>
              <a:off x="3464169" y="3105745"/>
              <a:ext cx="2390398" cy="4756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He </a:t>
              </a:r>
              <a:r>
                <a:rPr lang="en-US" sz="2800" b="1" dirty="0" smtClean="0">
                  <a:solidFill>
                    <a:srgbClr val="0070C0"/>
                  </a:solidFill>
                </a:rPr>
                <a:t>is sleeping</a:t>
              </a:r>
              <a:r>
                <a:rPr lang="en-US" sz="2800" dirty="0" smtClean="0">
                  <a:solidFill>
                    <a:srgbClr val="0070C0"/>
                  </a:solidFill>
                </a:rPr>
                <a:t>.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2000" y="3131458"/>
              <a:ext cx="26841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Present </a:t>
              </a:r>
              <a:r>
                <a:rPr lang="en-US" sz="2400" b="1" dirty="0" smtClean="0"/>
                <a:t>Continuous</a:t>
              </a:r>
              <a:endParaRPr lang="en-US" sz="2400" b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14400" y="3726418"/>
            <a:ext cx="764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His sleep is unfinished. He will continue sleeping for a temporary period of time.</a:t>
            </a:r>
            <a:endParaRPr lang="en-US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3001108" y="1905000"/>
            <a:ext cx="332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He could be sleeping now. But … 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17" name="Picture 16" descr="animated-sleep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450" y="4610100"/>
            <a:ext cx="1943100" cy="952500"/>
          </a:xfrm>
          <a:prstGeom prst="rect">
            <a:avLst/>
          </a:prstGeom>
        </p:spPr>
      </p:pic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59000" y="1471443"/>
            <a:ext cx="4999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4AC04"/>
                </a:solidFill>
              </a:rPr>
              <a:t>Present Continuous vs Present 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84231" y="5835126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53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3001108" y="1905000"/>
            <a:ext cx="332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He could be sleeping now. But … 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17" name="Picture 16" descr="animated-sleep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450" y="4610100"/>
            <a:ext cx="1943100" cy="952500"/>
          </a:xfrm>
          <a:prstGeom prst="rect">
            <a:avLst/>
          </a:prstGeom>
        </p:spPr>
      </p:pic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59000" y="1471443"/>
            <a:ext cx="4999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4AC04"/>
                </a:solidFill>
              </a:rPr>
              <a:t>Present Continuous vs Present 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018692" y="2203938"/>
            <a:ext cx="4156364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yesterday, </a:t>
            </a:r>
            <a:r>
              <a:rPr lang="en-US" b="1" dirty="0">
                <a:solidFill>
                  <a:srgbClr val="0070C0"/>
                </a:solidFill>
              </a:rPr>
              <a:t>he walked to </a:t>
            </a:r>
            <a:r>
              <a:rPr lang="en-US" b="1" dirty="0" smtClean="0">
                <a:solidFill>
                  <a:srgbClr val="0070C0"/>
                </a:solidFill>
              </a:rPr>
              <a:t>work </a:t>
            </a:r>
            <a:r>
              <a:rPr lang="en-US" dirty="0" smtClean="0">
                <a:solidFill>
                  <a:srgbClr val="0070C0"/>
                </a:solidFill>
              </a:rPr>
              <a:t>(past tense)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14" name="Picture 13" descr="Rough_WalkStationarySmal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381000" y="4284863"/>
            <a:ext cx="1543050" cy="14668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442319" y="5515731"/>
            <a:ext cx="701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Work</a:t>
            </a:r>
            <a:endParaRPr lang="en-US" b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84231" y="5835126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674" y="4284863"/>
            <a:ext cx="1437037" cy="119753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67862" y="3143181"/>
            <a:ext cx="149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tense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9461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06233 -2.96296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3001108" y="1905000"/>
            <a:ext cx="332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He could be sleeping now. But … 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17" name="Picture 16" descr="animated-sleep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450" y="4610100"/>
            <a:ext cx="1943100" cy="952500"/>
          </a:xfrm>
          <a:prstGeom prst="rect">
            <a:avLst/>
          </a:prstGeom>
        </p:spPr>
      </p:pic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59000" y="1471443"/>
            <a:ext cx="4999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4AC04"/>
                </a:solidFill>
              </a:rPr>
              <a:t>Present Continuous vs Present 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018692" y="2203938"/>
            <a:ext cx="4156364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yesterday, he walked to </a:t>
            </a:r>
            <a:r>
              <a:rPr lang="en-US" dirty="0" smtClean="0">
                <a:solidFill>
                  <a:srgbClr val="0070C0"/>
                </a:solidFill>
              </a:rPr>
              <a:t>work and …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14" name="Picture 13" descr="Rough_WalkStationarySmal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5630007" y="4365069"/>
            <a:ext cx="1543050" cy="14668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442319" y="5515731"/>
            <a:ext cx="701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Work</a:t>
            </a:r>
            <a:endParaRPr lang="en-US" b="1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84231" y="5835126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681" y="4365069"/>
            <a:ext cx="1437037" cy="119753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62000" y="3348335"/>
            <a:ext cx="179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Future tense</a:t>
            </a:r>
            <a:endParaRPr lang="en-US" sz="2400" b="1" dirty="0"/>
          </a:p>
        </p:txBody>
      </p:sp>
      <p:sp>
        <p:nvSpPr>
          <p:cNvPr id="31" name="Rectangle 30"/>
          <p:cNvSpPr/>
          <p:nvPr/>
        </p:nvSpPr>
        <p:spPr>
          <a:xfrm>
            <a:off x="3036832" y="251307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tomorrow </a:t>
            </a:r>
            <a:r>
              <a:rPr lang="en-US" b="1" dirty="0" smtClean="0">
                <a:solidFill>
                  <a:srgbClr val="0070C0"/>
                </a:solidFill>
              </a:rPr>
              <a:t>he will be going to </a:t>
            </a:r>
            <a:r>
              <a:rPr lang="en-US" b="1" dirty="0" smtClean="0">
                <a:solidFill>
                  <a:srgbClr val="0070C0"/>
                </a:solidFill>
              </a:rPr>
              <a:t>work </a:t>
            </a:r>
            <a:r>
              <a:rPr lang="en-US" dirty="0" smtClean="0">
                <a:solidFill>
                  <a:srgbClr val="0070C0"/>
                </a:solidFill>
              </a:rPr>
              <a:t>(future).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36832" y="281787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But right now…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49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.06233 1.48148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67874" y="6029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6029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638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638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6019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67862" y="3176117"/>
            <a:ext cx="2684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Present Continuous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5257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1828800"/>
            <a:ext cx="332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He could be sleeping now. </a:t>
            </a:r>
            <a:r>
              <a:rPr lang="en-US" dirty="0" smtClean="0">
                <a:solidFill>
                  <a:srgbClr val="0070C0"/>
                </a:solidFill>
              </a:rPr>
              <a:t>But … 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64169" y="3134380"/>
            <a:ext cx="2390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is sleeping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24200" y="208899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yesterday, he walked to work… </a:t>
            </a:r>
            <a:r>
              <a:rPr lang="en-US" dirty="0" smtClean="0">
                <a:solidFill>
                  <a:srgbClr val="0070C0"/>
                </a:solidFill>
              </a:rPr>
              <a:t>and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24200" y="237381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tomorrow he will be going to work.</a:t>
            </a:r>
            <a:endParaRPr lang="en-US" i="1" dirty="0">
              <a:solidFill>
                <a:srgbClr val="0070C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7440424" y="5433646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nimated-sleep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450" y="3962400"/>
            <a:ext cx="1943100" cy="95250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3124200" y="267861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But right now…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59000" y="1471443"/>
            <a:ext cx="4999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4AC04"/>
                </a:solidFill>
              </a:rPr>
              <a:t>Present Continuous vs Present 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8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304925" y="2922664"/>
            <a:ext cx="20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Present 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29000" y="2448580"/>
            <a:ext cx="44610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is sleeping </a:t>
            </a:r>
            <a:r>
              <a:rPr lang="en-US" sz="2800" i="1" dirty="0" smtClean="0">
                <a:solidFill>
                  <a:srgbClr val="0070C0"/>
                </a:solidFill>
              </a:rPr>
              <a:t>now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(</a:t>
            </a:r>
            <a:r>
              <a:rPr lang="en-US" sz="2800" i="1" dirty="0" smtClean="0">
                <a:solidFill>
                  <a:srgbClr val="0070C0"/>
                </a:solidFill>
              </a:rPr>
              <a:t>Everyday</a:t>
            </a:r>
            <a:r>
              <a:rPr lang="en-US" sz="2800" dirty="0" smtClean="0">
                <a:solidFill>
                  <a:srgbClr val="0070C0"/>
                </a:solidFill>
              </a:rPr>
              <a:t>) </a:t>
            </a:r>
            <a:r>
              <a:rPr lang="en-US" sz="2800" b="1" dirty="0" smtClean="0">
                <a:solidFill>
                  <a:srgbClr val="0070C0"/>
                </a:solidFill>
              </a:rPr>
              <a:t>He walks </a:t>
            </a:r>
            <a:r>
              <a:rPr lang="en-US" sz="2800" dirty="0" smtClean="0">
                <a:solidFill>
                  <a:srgbClr val="0070C0"/>
                </a:solidFill>
              </a:rPr>
              <a:t>to work</a:t>
            </a:r>
            <a:r>
              <a:rPr lang="en-US" sz="2800" b="1" dirty="0" smtClean="0">
                <a:solidFill>
                  <a:srgbClr val="0070C0"/>
                </a:solidFill>
              </a:rPr>
              <a:t>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5108" y="2449276"/>
            <a:ext cx="2684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Present Continuous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159000" y="1471443"/>
            <a:ext cx="4999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4AC04"/>
                </a:solidFill>
              </a:rPr>
              <a:t>Present Continuous vs Present 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pic>
        <p:nvPicPr>
          <p:cNvPr id="24" name="Picture 23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162550" y="3505200"/>
            <a:ext cx="1543050" cy="146685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087586" y="4691569"/>
            <a:ext cx="701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Work</a:t>
            </a:r>
            <a:endParaRPr lang="en-US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7440424" y="5015369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563" y="3576627"/>
            <a:ext cx="1437037" cy="1197531"/>
          </a:xfrm>
          <a:prstGeom prst="rect">
            <a:avLst/>
          </a:prstGeom>
        </p:spPr>
      </p:pic>
      <p:pic>
        <p:nvPicPr>
          <p:cNvPr id="17" name="Picture 16" descr="animated-sleeping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00450" y="3581400"/>
            <a:ext cx="19431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3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0.05208 -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443335"/>
            <a:ext cx="172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 </a:t>
            </a:r>
            <a:r>
              <a:rPr lang="en-US" sz="2400" b="1" dirty="0" smtClean="0"/>
              <a:t>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1500528"/>
            <a:ext cx="443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 smtClean="0">
                <a:solidFill>
                  <a:srgbClr val="0070C0"/>
                </a:solidFill>
              </a:rPr>
              <a:t>completed </a:t>
            </a:r>
            <a:r>
              <a:rPr lang="en-US" dirty="0" smtClean="0">
                <a:solidFill>
                  <a:srgbClr val="0070C0"/>
                </a:solidFill>
              </a:rPr>
              <a:t>action that occurred in the past.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85188" y="2186304"/>
            <a:ext cx="4494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walked </a:t>
            </a:r>
            <a:r>
              <a:rPr lang="en-US" sz="2800" dirty="0" smtClean="0">
                <a:solidFill>
                  <a:srgbClr val="0070C0"/>
                </a:solidFill>
              </a:rPr>
              <a:t>to work </a:t>
            </a:r>
            <a:r>
              <a:rPr lang="en-US" sz="2800" i="1" dirty="0" smtClean="0">
                <a:solidFill>
                  <a:srgbClr val="0070C0"/>
                </a:solidFill>
              </a:rPr>
              <a:t>yesterda</a:t>
            </a:r>
            <a:r>
              <a:rPr lang="en-US" sz="2800" dirty="0" smtClean="0">
                <a:solidFill>
                  <a:srgbClr val="0070C0"/>
                </a:solidFill>
              </a:rPr>
              <a:t>y.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806131" y="3962400"/>
            <a:ext cx="13269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33400" y="3714750"/>
            <a:ext cx="1543050" cy="14668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286000" y="3200400"/>
            <a:ext cx="1040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Work</a:t>
            </a:r>
            <a:endParaRPr lang="en-US" sz="2800" dirty="0"/>
          </a:p>
        </p:txBody>
      </p:sp>
      <p:pic>
        <p:nvPicPr>
          <p:cNvPr id="29" name="Picture 28" descr="Rough_WalkStationarySmal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2013662" y="3667250"/>
            <a:ext cx="1662987" cy="1580864"/>
          </a:xfrm>
          <a:prstGeom prst="rect">
            <a:avLst/>
          </a:prstGeom>
        </p:spPr>
      </p:pic>
      <p:sp>
        <p:nvSpPr>
          <p:cNvPr id="3" name="Left Bracket 2"/>
          <p:cNvSpPr/>
          <p:nvPr/>
        </p:nvSpPr>
        <p:spPr>
          <a:xfrm rot="16200000">
            <a:off x="2103599" y="5514320"/>
            <a:ext cx="76200" cy="15240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1560541" y="6390619"/>
            <a:ext cx="1104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Yesterday</a:t>
            </a:r>
            <a:endParaRPr lang="en-CA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0.16562 0.0041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81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76450" y="2186304"/>
            <a:ext cx="7067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walked </a:t>
            </a:r>
            <a:r>
              <a:rPr lang="en-US" sz="2800" dirty="0" smtClean="0">
                <a:solidFill>
                  <a:srgbClr val="0070C0"/>
                </a:solidFill>
              </a:rPr>
              <a:t>to work; then he </a:t>
            </a:r>
            <a:r>
              <a:rPr lang="en-US" sz="2800" b="1" dirty="0" smtClean="0">
                <a:solidFill>
                  <a:srgbClr val="0070C0"/>
                </a:solidFill>
              </a:rPr>
              <a:t>called</a:t>
            </a:r>
            <a:r>
              <a:rPr lang="en-US" sz="2800" dirty="0" smtClean="0">
                <a:solidFill>
                  <a:srgbClr val="0070C0"/>
                </a:solidFill>
              </a:rPr>
              <a:t> his mom.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806131" y="3962400"/>
            <a:ext cx="13269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33400" y="3581400"/>
            <a:ext cx="1543050" cy="14668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286000" y="3200400"/>
            <a:ext cx="1040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Work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792338" y="3962400"/>
            <a:ext cx="17662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Rough_WalkStationarySmal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2013663" y="3609110"/>
            <a:ext cx="1543050" cy="146685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6262" y="3911567"/>
            <a:ext cx="1340986" cy="856741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446705" y="3210580"/>
            <a:ext cx="2344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Called  Mom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838200" y="1443335"/>
            <a:ext cx="172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 </a:t>
            </a:r>
            <a:r>
              <a:rPr lang="en-US" sz="2400" b="1" dirty="0" smtClean="0"/>
              <a:t>Simple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124200" y="1500528"/>
            <a:ext cx="443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 smtClean="0">
                <a:solidFill>
                  <a:srgbClr val="0070C0"/>
                </a:solidFill>
              </a:rPr>
              <a:t>completed </a:t>
            </a:r>
            <a:r>
              <a:rPr lang="en-US" dirty="0" smtClean="0">
                <a:solidFill>
                  <a:srgbClr val="0070C0"/>
                </a:solidFill>
              </a:rPr>
              <a:t>action that occurred in the past.</a:t>
            </a:r>
            <a:endParaRPr lang="en-US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77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6562 0.0041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81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172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 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1263804"/>
            <a:ext cx="562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An action with a duration that stops and starts in the past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76450" y="2186304"/>
            <a:ext cx="7067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walked </a:t>
            </a:r>
            <a:r>
              <a:rPr lang="en-US" sz="2800" dirty="0" smtClean="0">
                <a:solidFill>
                  <a:srgbClr val="0070C0"/>
                </a:solidFill>
              </a:rPr>
              <a:t>for two hours.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806131" y="3962400"/>
            <a:ext cx="13269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33400" y="3581400"/>
            <a:ext cx="1543050" cy="1466850"/>
          </a:xfrm>
          <a:prstGeom prst="rect">
            <a:avLst/>
          </a:prstGeom>
        </p:spPr>
      </p:pic>
      <p:sp>
        <p:nvSpPr>
          <p:cNvPr id="4" name="Left Bracket 3"/>
          <p:cNvSpPr/>
          <p:nvPr/>
        </p:nvSpPr>
        <p:spPr>
          <a:xfrm rot="5400000">
            <a:off x="1964362" y="2477941"/>
            <a:ext cx="76200" cy="163387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5524" y="2887447"/>
            <a:ext cx="167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 hour duration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124200" y="1601061"/>
            <a:ext cx="4829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Often indicated with time expressions such as: </a:t>
            </a:r>
            <a:br>
              <a:rPr lang="en-US" i="1" dirty="0">
                <a:solidFill>
                  <a:srgbClr val="0070C0"/>
                </a:solidFill>
              </a:rPr>
            </a:br>
            <a:r>
              <a:rPr lang="en-US" i="1" dirty="0">
                <a:solidFill>
                  <a:srgbClr val="0070C0"/>
                </a:solidFill>
              </a:rPr>
              <a:t>“for two years”, “ for five minutes”, “all night” etc.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3184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6562 0.0041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81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172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 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1263804"/>
            <a:ext cx="4843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Can describe past facts or generalizations that are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no longer true.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2186304"/>
            <a:ext cx="5085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didn’t like tomatoes as a child.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64701" y="4637760"/>
            <a:ext cx="7299" cy="647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2800" r="7914" b="23381"/>
          <a:stretch/>
        </p:blipFill>
        <p:spPr>
          <a:xfrm>
            <a:off x="838200" y="3429000"/>
            <a:ext cx="1002163" cy="128154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1421263" y="2709524"/>
            <a:ext cx="1371600" cy="90555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287" y="2819749"/>
            <a:ext cx="643552" cy="60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6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It’s a Matter of 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67874" y="21437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419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10874" y="21437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838200" y="5257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648200" y="5257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05811" y="21437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7848 L -0.27309 0.5048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28" y="2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5 0.08264 L -0.01945 0.50487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61 0.07153 L 0.19305 0.5048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172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 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1263804"/>
            <a:ext cx="4843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Can describe past facts or generalizations that are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no longer true.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2186304"/>
            <a:ext cx="540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Now, as an adult, he likes tomatoes.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64701" y="4637760"/>
            <a:ext cx="7299" cy="647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7" t="23855" r="50000" b="27273"/>
          <a:stretch/>
        </p:blipFill>
        <p:spPr>
          <a:xfrm>
            <a:off x="4041413" y="3429000"/>
            <a:ext cx="1070914" cy="1163782"/>
          </a:xfrm>
          <a:prstGeom prst="rect">
            <a:avLst/>
          </a:prstGeom>
        </p:spPr>
      </p:pic>
      <p:sp>
        <p:nvSpPr>
          <p:cNvPr id="25" name="Cloud 24"/>
          <p:cNvSpPr/>
          <p:nvPr/>
        </p:nvSpPr>
        <p:spPr>
          <a:xfrm>
            <a:off x="5166573" y="2743200"/>
            <a:ext cx="1371600" cy="90555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597" y="2853425"/>
            <a:ext cx="643552" cy="60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26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172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 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1263804"/>
            <a:ext cx="4843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Can describe past facts or generalizations that are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no longer true.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2186304"/>
            <a:ext cx="584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Things cost more now than in the past.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64701" y="4637760"/>
            <a:ext cx="7299" cy="647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43000" y="403860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$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29701" y="4038600"/>
            <a:ext cx="7553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$</a:t>
            </a:r>
            <a:r>
              <a:rPr lang="en-US" sz="4400" b="1" dirty="0">
                <a:solidFill>
                  <a:srgbClr val="FF0000"/>
                </a:solidFill>
              </a:rPr>
              <a:t>$</a:t>
            </a:r>
          </a:p>
          <a:p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2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769" y="3733297"/>
            <a:ext cx="1538309" cy="153830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1726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 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1263804"/>
            <a:ext cx="53846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 habit or routine that occurred  in the past and ended.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Often used with expressions like: “usually”, “always”, </a:t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“never”, “when I was younger” etc.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2186304"/>
            <a:ext cx="5746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(When he was a teen) He </a:t>
            </a:r>
            <a:r>
              <a:rPr lang="en-US" sz="2800" b="1" dirty="0" smtClean="0">
                <a:solidFill>
                  <a:srgbClr val="0070C0"/>
                </a:solidFill>
              </a:rPr>
              <a:t>worked </a:t>
            </a:r>
            <a:r>
              <a:rPr lang="en-US" sz="2800" dirty="0" smtClean="0">
                <a:solidFill>
                  <a:srgbClr val="0070C0"/>
                </a:solidFill>
              </a:rPr>
              <a:t>after school.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812765" y="4610051"/>
            <a:ext cx="6635" cy="647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21263" y="3134380"/>
            <a:ext cx="1040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Work</a:t>
            </a:r>
            <a:endParaRPr lang="en-US" sz="2800" dirty="0"/>
          </a:p>
        </p:txBody>
      </p:sp>
      <p:sp>
        <p:nvSpPr>
          <p:cNvPr id="21" name="Left Bracket 20"/>
          <p:cNvSpPr/>
          <p:nvPr/>
        </p:nvSpPr>
        <p:spPr>
          <a:xfrm rot="5400000">
            <a:off x="1968823" y="2954459"/>
            <a:ext cx="76200" cy="163387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50053" y="4038600"/>
            <a:ext cx="2026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“grown up”</a:t>
            </a:r>
            <a:endParaRPr lang="en-US" sz="24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4551510" y="4610051"/>
            <a:ext cx="6635" cy="647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2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4220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Past Continuous (or </a:t>
            </a:r>
            <a:r>
              <a:rPr lang="en-US" sz="2400" i="1" dirty="0" smtClean="0"/>
              <a:t>progressive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33400" y="3714750"/>
            <a:ext cx="1543050" cy="14668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981200" y="2667000"/>
            <a:ext cx="5988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was walking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when</a:t>
            </a:r>
            <a:r>
              <a:rPr lang="en-US" sz="2800" b="1" dirty="0" smtClean="0">
                <a:solidFill>
                  <a:srgbClr val="0070C0"/>
                </a:solidFill>
              </a:rPr>
              <a:t> it started to rain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19600" y="2590800"/>
            <a:ext cx="3581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4272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Continuous </a:t>
            </a:r>
            <a:r>
              <a:rPr lang="en-US" sz="2400" dirty="0" smtClean="0"/>
              <a:t>(or </a:t>
            </a:r>
            <a:r>
              <a:rPr lang="en-US" sz="2400" i="1" dirty="0" smtClean="0"/>
              <a:t>progressive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1600200"/>
            <a:ext cx="4533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An action in the past that is </a:t>
            </a:r>
            <a:r>
              <a:rPr lang="en-US" i="1" dirty="0" smtClean="0">
                <a:solidFill>
                  <a:srgbClr val="0070C0"/>
                </a:solidFill>
              </a:rPr>
              <a:t>longer in duration </a:t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than </a:t>
            </a:r>
            <a:r>
              <a:rPr lang="en-US" b="1" dirty="0" smtClean="0">
                <a:solidFill>
                  <a:srgbClr val="0070C0"/>
                </a:solidFill>
              </a:rPr>
              <a:t>another action in the past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1200" y="2667000"/>
            <a:ext cx="5988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was walking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when</a:t>
            </a:r>
            <a:r>
              <a:rPr lang="en-US" sz="2800" b="1" dirty="0" smtClean="0">
                <a:solidFill>
                  <a:srgbClr val="0070C0"/>
                </a:solidFill>
              </a:rPr>
              <a:t> it started to rain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16" name="Picture 15" descr="rain_animat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3048000"/>
            <a:ext cx="762000" cy="762000"/>
          </a:xfrm>
          <a:prstGeom prst="rect">
            <a:avLst/>
          </a:prstGeom>
        </p:spPr>
      </p:pic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533400" y="3714750"/>
            <a:ext cx="1543050" cy="1466850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3048000" y="41148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0.32396 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4272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Past Continuous </a:t>
            </a:r>
            <a:r>
              <a:rPr lang="en-US" sz="2400" dirty="0" smtClean="0"/>
              <a:t>(or </a:t>
            </a:r>
            <a:r>
              <a:rPr lang="en-US" sz="2400" i="1" dirty="0" smtClean="0"/>
              <a:t>progressive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1600200"/>
            <a:ext cx="4834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Or, an action in the past that is </a:t>
            </a:r>
            <a:r>
              <a:rPr lang="en-US" i="1" dirty="0" smtClean="0">
                <a:solidFill>
                  <a:srgbClr val="0070C0"/>
                </a:solidFill>
              </a:rPr>
              <a:t>longer in duration </a:t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than a  </a:t>
            </a:r>
            <a:r>
              <a:rPr lang="en-US" b="1" dirty="0" smtClean="0">
                <a:solidFill>
                  <a:srgbClr val="0070C0"/>
                </a:solidFill>
              </a:rPr>
              <a:t>specific point in time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1200" y="2667000"/>
            <a:ext cx="5988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was walking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when</a:t>
            </a:r>
            <a:r>
              <a:rPr lang="en-US" sz="2800" b="1" dirty="0" smtClean="0">
                <a:solidFill>
                  <a:srgbClr val="0070C0"/>
                </a:solidFill>
              </a:rPr>
              <a:t> it started to rain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33400" y="3714750"/>
            <a:ext cx="1543050" cy="146685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4419600" y="2590800"/>
            <a:ext cx="3581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4220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Past Continuous (or </a:t>
            </a:r>
            <a:r>
              <a:rPr lang="en-US" sz="2400" i="1" dirty="0" smtClean="0"/>
              <a:t>progressive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81200" y="2667000"/>
            <a:ext cx="4269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was walking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at 3:00 pm.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33400" y="3714750"/>
            <a:ext cx="1543050" cy="1466850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3048000" y="41148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505200"/>
            <a:ext cx="420687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3013365" y="1600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Or, an action in the past that is </a:t>
            </a:r>
            <a:r>
              <a:rPr lang="en-US" i="1" dirty="0">
                <a:solidFill>
                  <a:srgbClr val="0070C0"/>
                </a:solidFill>
              </a:rPr>
              <a:t>longer in duration </a:t>
            </a:r>
            <a:r>
              <a:rPr lang="en-US" dirty="0">
                <a:solidFill>
                  <a:srgbClr val="0070C0"/>
                </a:solidFill>
              </a:rPr>
              <a:t>than a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specific </a:t>
            </a:r>
            <a:r>
              <a:rPr lang="en-US" b="1" dirty="0">
                <a:solidFill>
                  <a:srgbClr val="0070C0"/>
                </a:solidFill>
              </a:rPr>
              <a:t>point in time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en-US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0.32396 4.07407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1960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Future Simple</a:t>
            </a:r>
            <a:endParaRPr lang="en-US" sz="24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9342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29000" y="2133600"/>
            <a:ext cx="3016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will walk home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2911" y="6173447"/>
            <a:ext cx="2534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Will happen… after now.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21" name="Picture 20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6162675" y="3593024"/>
            <a:ext cx="15430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4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4575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Future Continuous </a:t>
            </a:r>
            <a:r>
              <a:rPr lang="en-US" sz="2400" dirty="0" smtClean="0"/>
              <a:t>(or </a:t>
            </a:r>
            <a:r>
              <a:rPr lang="en-US" sz="2400" i="1" dirty="0" smtClean="0"/>
              <a:t>progressive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1600200"/>
            <a:ext cx="5292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Action in in the future that is longer in duration than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a point in time in the future.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1200" y="2667000"/>
            <a:ext cx="6380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will be walking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when</a:t>
            </a:r>
            <a:r>
              <a:rPr lang="en-US" sz="2800" b="1" dirty="0" smtClean="0">
                <a:solidFill>
                  <a:srgbClr val="0070C0"/>
                </a:solidFill>
              </a:rPr>
              <a:t> it starts to rain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16" name="Picture 15" descr="rain_animat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674" y="3190220"/>
            <a:ext cx="762000" cy="762000"/>
          </a:xfrm>
          <a:prstGeom prst="rect">
            <a:avLst/>
          </a:prstGeom>
        </p:spPr>
      </p:pic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3716596" y="3962400"/>
            <a:ext cx="1314632" cy="1249712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5816859" y="41148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2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25833 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1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7874" y="56489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6606274" y="56489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762000" y="5257800"/>
            <a:ext cx="3657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419600" y="5257800"/>
            <a:ext cx="3429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90600" y="563880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4575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Future Continuous </a:t>
            </a:r>
            <a:r>
              <a:rPr lang="en-US" sz="2400" dirty="0" smtClean="0"/>
              <a:t>(or </a:t>
            </a:r>
            <a:r>
              <a:rPr lang="en-US" sz="2400" i="1" dirty="0" smtClean="0"/>
              <a:t>progressive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495800" y="4876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1600200"/>
            <a:ext cx="5471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An action in the future that is longer in duration than a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point in time in the future.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1200" y="2667000"/>
            <a:ext cx="46724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will be walking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b="1" i="1" dirty="0" smtClean="0">
                <a:solidFill>
                  <a:srgbClr val="0070C0"/>
                </a:solidFill>
              </a:rPr>
              <a:t>at 3:00 pm.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6238875" y="4114800"/>
            <a:ext cx="0" cy="1143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724275" y="3714750"/>
            <a:ext cx="1543050" cy="14668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0275" y="3276600"/>
            <a:ext cx="420687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9484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0.00417 L 0.19062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0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5345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7400" y="1367135"/>
            <a:ext cx="5026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4AC04"/>
                </a:solidFill>
              </a:rPr>
              <a:t>Present Continuous (or “</a:t>
            </a:r>
            <a:r>
              <a:rPr lang="en-US" sz="2400" b="1" i="1" dirty="0">
                <a:solidFill>
                  <a:srgbClr val="04AC04"/>
                </a:solidFill>
              </a:rPr>
              <a:t>P</a:t>
            </a:r>
            <a:r>
              <a:rPr lang="en-US" sz="2400" b="1" i="1" dirty="0" smtClean="0">
                <a:solidFill>
                  <a:srgbClr val="04AC04"/>
                </a:solidFill>
              </a:rPr>
              <a:t>rogressive”</a:t>
            </a:r>
            <a:r>
              <a:rPr lang="en-US" sz="2400" b="1" dirty="0" smtClean="0">
                <a:solidFill>
                  <a:srgbClr val="04AC04"/>
                </a:solidFill>
              </a:rPr>
              <a:t>)</a:t>
            </a:r>
            <a:endParaRPr lang="en-US" sz="2400" b="1" dirty="0">
              <a:solidFill>
                <a:srgbClr val="04AC04"/>
              </a:solidFill>
            </a:endParaRPr>
          </a:p>
        </p:txBody>
      </p:sp>
      <p:pic>
        <p:nvPicPr>
          <p:cNvPr id="16" name="Picture 15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810000" y="4019550"/>
            <a:ext cx="1543050" cy="14668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429000" y="2372380"/>
            <a:ext cx="222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is walking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41467" y="2895600"/>
            <a:ext cx="2197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At this very moment.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There are some exceptions.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Spend some time getting to know these </a:t>
            </a:r>
            <a:r>
              <a:rPr lang="en-US" i="1" dirty="0" smtClean="0"/>
              <a:t>irregular verbs.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29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Irregular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89346"/>
              </p:ext>
            </p:extLst>
          </p:nvPr>
        </p:nvGraphicFramePr>
        <p:xfrm>
          <a:off x="1524000" y="1397000"/>
          <a:ext cx="6096000" cy="521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Infinitive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 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Participle</a:t>
                      </a:r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was, were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been</a:t>
                      </a:r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become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begin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bleed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buy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27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Irregular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16419"/>
              </p:ext>
            </p:extLst>
          </p:nvPr>
        </p:nvGraphicFramePr>
        <p:xfrm>
          <a:off x="1524000" y="1397000"/>
          <a:ext cx="6096000" cy="4784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Infinitive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 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Participle</a:t>
                      </a:r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catch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choose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clothe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cute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drive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drink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eat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902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Irregular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844227"/>
              </p:ext>
            </p:extLst>
          </p:nvPr>
        </p:nvGraphicFramePr>
        <p:xfrm>
          <a:off x="1524000" y="1397000"/>
          <a:ext cx="6096000" cy="5219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Infinitive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 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Past Participle</a:t>
                      </a:r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forget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grow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give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lend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lose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swear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4975">
                <a:tc>
                  <a:txBody>
                    <a:bodyPr/>
                    <a:lstStyle/>
                    <a:p>
                      <a:r>
                        <a:rPr lang="en-US" dirty="0" smtClean="0"/>
                        <a:t>take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337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5802" y="1367135"/>
            <a:ext cx="5020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4AC04"/>
                </a:solidFill>
              </a:rPr>
              <a:t>Present Continuous (or </a:t>
            </a:r>
            <a:r>
              <a:rPr lang="en-US" sz="2400" b="1" dirty="0" smtClean="0">
                <a:solidFill>
                  <a:srgbClr val="04AC04"/>
                </a:solidFill>
              </a:rPr>
              <a:t>“Progressive</a:t>
            </a:r>
            <a:r>
              <a:rPr lang="en-US" sz="2400" b="1" dirty="0">
                <a:solidFill>
                  <a:srgbClr val="04AC04"/>
                </a:solidFill>
              </a:rPr>
              <a:t>”)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7400" y="2372380"/>
            <a:ext cx="4998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Right now, he </a:t>
            </a:r>
            <a:r>
              <a:rPr lang="en-US" sz="2800" b="1" dirty="0" smtClean="0">
                <a:solidFill>
                  <a:srgbClr val="0070C0"/>
                </a:solidFill>
              </a:rPr>
              <a:t>is walking </a:t>
            </a:r>
            <a:r>
              <a:rPr lang="en-US" sz="2800" dirty="0" smtClean="0">
                <a:solidFill>
                  <a:srgbClr val="0070C0"/>
                </a:solidFill>
              </a:rPr>
              <a:t>to work.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702169" y="2895600"/>
            <a:ext cx="3807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This is on-going </a:t>
            </a:r>
            <a:r>
              <a:rPr lang="en-US" b="1" dirty="0">
                <a:solidFill>
                  <a:srgbClr val="0070C0"/>
                </a:solidFill>
              </a:rPr>
              <a:t>but </a:t>
            </a:r>
            <a:r>
              <a:rPr lang="en-US" b="1" dirty="0" smtClean="0">
                <a:solidFill>
                  <a:srgbClr val="0070C0"/>
                </a:solidFill>
              </a:rPr>
              <a:t>temporary action.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4" name="Picture 13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810000" y="4019550"/>
            <a:ext cx="1543050" cy="146685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6477000" y="5835126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44987" y="5498068"/>
            <a:ext cx="701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Work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173" y="4267200"/>
            <a:ext cx="1437037" cy="119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610708" y="1471443"/>
            <a:ext cx="20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4AC04"/>
                </a:solidFill>
              </a:rPr>
              <a:t>Present </a:t>
            </a:r>
            <a:r>
              <a:rPr lang="en-US" sz="2400" b="1" dirty="0" smtClean="0">
                <a:solidFill>
                  <a:srgbClr val="04AC04"/>
                </a:solidFill>
              </a:rPr>
              <a:t>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89180" y="2372380"/>
            <a:ext cx="3935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walks </a:t>
            </a:r>
            <a:r>
              <a:rPr lang="en-US" sz="2800" dirty="0" smtClean="0">
                <a:solidFill>
                  <a:srgbClr val="0070C0"/>
                </a:solidFill>
              </a:rPr>
              <a:t>to the stop sign.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33595" y="2895600"/>
            <a:ext cx="5246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action </a:t>
            </a:r>
            <a:r>
              <a:rPr lang="en-US" b="1" dirty="0" smtClean="0">
                <a:solidFill>
                  <a:srgbClr val="0070C0"/>
                </a:solidFill>
              </a:rPr>
              <a:t>takes place once in the immediate present.</a:t>
            </a:r>
            <a:endParaRPr lang="en-US" b="1" i="1" dirty="0">
              <a:solidFill>
                <a:srgbClr val="0070C0"/>
              </a:solidFill>
            </a:endParaRPr>
          </a:p>
        </p:txBody>
      </p:sp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743200" y="4379596"/>
            <a:ext cx="1543050" cy="1466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53" t="1055" r="24209"/>
          <a:stretch/>
        </p:blipFill>
        <p:spPr>
          <a:xfrm>
            <a:off x="4643631" y="4475798"/>
            <a:ext cx="762000" cy="1274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0.0823 -0.00116 " pathEditMode="relative" rAng="0" ptsTypes="AA">
                                      <p:cBhvr>
                                        <p:cTn id="6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1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800475" y="4314171"/>
            <a:ext cx="1543050" cy="146685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657600" y="1471443"/>
            <a:ext cx="20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4AC04"/>
                </a:solidFill>
              </a:rPr>
              <a:t>Present </a:t>
            </a:r>
            <a:r>
              <a:rPr lang="en-US" sz="2400" b="1" dirty="0" smtClean="0">
                <a:solidFill>
                  <a:srgbClr val="04AC04"/>
                </a:solidFill>
              </a:rPr>
              <a:t>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74758" y="2372380"/>
            <a:ext cx="4174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walks </a:t>
            </a:r>
            <a:r>
              <a:rPr lang="en-US" sz="2800" dirty="0" smtClean="0">
                <a:solidFill>
                  <a:srgbClr val="0070C0"/>
                </a:solidFill>
              </a:rPr>
              <a:t>to work everyday.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62726" y="2895600"/>
            <a:ext cx="4193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action that is generally true, regular or habitual.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52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39167 0.00139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8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pic>
        <p:nvPicPr>
          <p:cNvPr id="12" name="Picture 11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219075" y="4362450"/>
            <a:ext cx="1543050" cy="146685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657600" y="1471443"/>
            <a:ext cx="20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4AC04"/>
                </a:solidFill>
              </a:rPr>
              <a:t>Present </a:t>
            </a:r>
            <a:r>
              <a:rPr lang="en-US" sz="2400" b="1" dirty="0" smtClean="0">
                <a:solidFill>
                  <a:srgbClr val="04AC04"/>
                </a:solidFill>
              </a:rPr>
              <a:t>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74758" y="2372380"/>
            <a:ext cx="4174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walks </a:t>
            </a:r>
            <a:r>
              <a:rPr lang="en-US" sz="2800" dirty="0" smtClean="0">
                <a:solidFill>
                  <a:srgbClr val="0070C0"/>
                </a:solidFill>
              </a:rPr>
              <a:t>to work everyday.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62726" y="2895600"/>
            <a:ext cx="507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action that is generally true, regular or </a:t>
            </a:r>
            <a:r>
              <a:rPr lang="en-US" b="1" dirty="0" smtClean="0">
                <a:solidFill>
                  <a:srgbClr val="0070C0"/>
                </a:solidFill>
              </a:rPr>
              <a:t>habitual.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It happened in the past ... </a:t>
            </a:r>
          </a:p>
        </p:txBody>
      </p:sp>
    </p:spTree>
    <p:extLst>
      <p:ext uri="{BB962C8B-B14F-4D97-AF65-F5344CB8AC3E}">
        <p14:creationId xmlns:p14="http://schemas.microsoft.com/office/powerpoint/2010/main" val="295035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15 0.00138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657600" y="1471443"/>
            <a:ext cx="20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4AC04"/>
                </a:solidFill>
              </a:rPr>
              <a:t>Present </a:t>
            </a:r>
            <a:r>
              <a:rPr lang="en-US" sz="2400" b="1" dirty="0" smtClean="0">
                <a:solidFill>
                  <a:srgbClr val="04AC04"/>
                </a:solidFill>
              </a:rPr>
              <a:t>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74758" y="2372380"/>
            <a:ext cx="4174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walks </a:t>
            </a:r>
            <a:r>
              <a:rPr lang="en-US" sz="2800" dirty="0" smtClean="0">
                <a:solidFill>
                  <a:srgbClr val="0070C0"/>
                </a:solidFill>
              </a:rPr>
              <a:t>to work everyday.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62726" y="2895600"/>
            <a:ext cx="507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action that is generally true, regular or </a:t>
            </a:r>
            <a:r>
              <a:rPr lang="en-US" b="1" dirty="0" smtClean="0">
                <a:solidFill>
                  <a:srgbClr val="0070C0"/>
                </a:solidFill>
              </a:rPr>
              <a:t>habitual.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It happened in the past ...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6864" y="3480137"/>
            <a:ext cx="331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continues to happen today … </a:t>
            </a:r>
            <a:r>
              <a:rPr lang="en-US" dirty="0" smtClean="0">
                <a:solidFill>
                  <a:srgbClr val="0070C0"/>
                </a:solidFill>
              </a:rPr>
              <a:t>and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5" name="Picture 14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028950" y="4474159"/>
            <a:ext cx="15430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3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repeatCount="indefinite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0.15001 0.00139 " pathEditMode="relative" rAng="0" ptsTypes="AA">
                                      <p:cBhvr>
                                        <p:cTn id="10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9442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41337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Now</a:t>
            </a:r>
            <a:endParaRPr lang="en-US" sz="28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572000" y="5638800"/>
            <a:ext cx="0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22203" y="6258580"/>
            <a:ext cx="154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Future</a:t>
            </a:r>
            <a:endParaRPr lang="en-US" sz="28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990600" y="6019800"/>
            <a:ext cx="381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800600" y="6019800"/>
            <a:ext cx="3276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" y="6258580"/>
            <a:ext cx="86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Past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3657600" y="1471443"/>
            <a:ext cx="20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4AC04"/>
                </a:solidFill>
              </a:rPr>
              <a:t>Present </a:t>
            </a:r>
            <a:r>
              <a:rPr lang="en-US" sz="2400" b="1" dirty="0" smtClean="0">
                <a:solidFill>
                  <a:srgbClr val="04AC04"/>
                </a:solidFill>
              </a:rPr>
              <a:t>Simple</a:t>
            </a:r>
            <a:endParaRPr lang="en-US" sz="2400" b="1" dirty="0">
              <a:solidFill>
                <a:srgbClr val="04AC04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74758" y="2372380"/>
            <a:ext cx="4174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He </a:t>
            </a:r>
            <a:r>
              <a:rPr lang="en-US" sz="2800" b="1" dirty="0" smtClean="0">
                <a:solidFill>
                  <a:srgbClr val="0070C0"/>
                </a:solidFill>
              </a:rPr>
              <a:t>walks </a:t>
            </a:r>
            <a:r>
              <a:rPr lang="en-US" sz="2800" dirty="0" smtClean="0">
                <a:solidFill>
                  <a:srgbClr val="0070C0"/>
                </a:solidFill>
              </a:rPr>
              <a:t>to work everyday.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62726" y="2895600"/>
            <a:ext cx="5074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An action that is generally true, regular or </a:t>
            </a:r>
            <a:r>
              <a:rPr lang="en-US" b="1" dirty="0" smtClean="0">
                <a:solidFill>
                  <a:srgbClr val="0070C0"/>
                </a:solidFill>
              </a:rPr>
              <a:t>habitual.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It happened in the past ...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56864" y="3480137"/>
            <a:ext cx="331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continues to happen today … </a:t>
            </a:r>
            <a:r>
              <a:rPr lang="en-US" dirty="0" smtClean="0">
                <a:solidFill>
                  <a:srgbClr val="0070C0"/>
                </a:solidFill>
              </a:rPr>
              <a:t>and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45141" y="3780710"/>
            <a:ext cx="369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will continue to happen in the </a:t>
            </a:r>
            <a:r>
              <a:rPr lang="en-US" dirty="0" smtClean="0">
                <a:solidFill>
                  <a:srgbClr val="0070C0"/>
                </a:solidFill>
              </a:rPr>
              <a:t>future.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5" name="Picture 14" descr="Rough_WalkStationarySm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6094078" y="4450615"/>
            <a:ext cx="15430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repeatCount="indefinite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8148E-6 L 0.15 0.00139 " pathEditMode="relative" rAng="0" ptsTypes="AA">
                                      <p:cBhvr>
                                        <p:cTn id="13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876</Words>
  <Application>Microsoft Office PowerPoint</Application>
  <PresentationFormat>On-screen Show (4:3)</PresentationFormat>
  <Paragraphs>303</Paragraphs>
  <Slides>33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Understanding Tenses</vt:lpstr>
      <vt:lpstr>It’s a Matter of Time</vt:lpstr>
      <vt:lpstr>Present</vt:lpstr>
      <vt:lpstr>Present</vt:lpstr>
      <vt:lpstr>Present</vt:lpstr>
      <vt:lpstr>Present</vt:lpstr>
      <vt:lpstr>Present</vt:lpstr>
      <vt:lpstr>Present</vt:lpstr>
      <vt:lpstr>Present</vt:lpstr>
      <vt:lpstr>Present</vt:lpstr>
      <vt:lpstr>Present</vt:lpstr>
      <vt:lpstr>Present</vt:lpstr>
      <vt:lpstr>Present</vt:lpstr>
      <vt:lpstr>Present</vt:lpstr>
      <vt:lpstr>Present</vt:lpstr>
      <vt:lpstr>Past</vt:lpstr>
      <vt:lpstr>Past</vt:lpstr>
      <vt:lpstr>Past</vt:lpstr>
      <vt:lpstr>Past</vt:lpstr>
      <vt:lpstr>Past</vt:lpstr>
      <vt:lpstr>Past</vt:lpstr>
      <vt:lpstr>Past</vt:lpstr>
      <vt:lpstr>Past</vt:lpstr>
      <vt:lpstr>Past</vt:lpstr>
      <vt:lpstr>Past</vt:lpstr>
      <vt:lpstr>Past</vt:lpstr>
      <vt:lpstr>Future</vt:lpstr>
      <vt:lpstr>Future</vt:lpstr>
      <vt:lpstr>Future </vt:lpstr>
      <vt:lpstr>There are some exceptions.</vt:lpstr>
      <vt:lpstr>Some Irregular Verbs</vt:lpstr>
      <vt:lpstr>Some Irregular Verbs</vt:lpstr>
      <vt:lpstr>Some Irregular Verbs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Main Tenses</dc:title>
  <dc:creator>AlgonquinC048</dc:creator>
  <cp:lastModifiedBy>Louisa Lambregts</cp:lastModifiedBy>
  <cp:revision>161</cp:revision>
  <dcterms:created xsi:type="dcterms:W3CDTF">2006-08-16T00:00:00Z</dcterms:created>
  <dcterms:modified xsi:type="dcterms:W3CDTF">2017-09-25T00:04:25Z</dcterms:modified>
</cp:coreProperties>
</file>